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Bloom Skirt" charset="1" panose="00000500000000000000"/>
      <p:regular r:id="rId16"/>
    </p:embeddedFont>
    <p:embeddedFont>
      <p:font typeface="Noyh A" charset="1" panose="02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654" r="0" b="-2893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74128" y="-138934"/>
            <a:ext cx="4542321" cy="3440808"/>
          </a:xfrm>
          <a:custGeom>
            <a:avLst/>
            <a:gdLst/>
            <a:ahLst/>
            <a:cxnLst/>
            <a:rect r="r" b="b" t="t" l="l"/>
            <a:pathLst>
              <a:path h="3440808" w="4542321">
                <a:moveTo>
                  <a:pt x="0" y="0"/>
                </a:moveTo>
                <a:lnTo>
                  <a:pt x="4542321" y="0"/>
                </a:lnTo>
                <a:lnTo>
                  <a:pt x="4542321" y="3440809"/>
                </a:lnTo>
                <a:lnTo>
                  <a:pt x="0" y="34408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792113" y="5527784"/>
            <a:ext cx="5636712" cy="5143500"/>
          </a:xfrm>
          <a:custGeom>
            <a:avLst/>
            <a:gdLst/>
            <a:ahLst/>
            <a:cxnLst/>
            <a:rect r="r" b="b" t="t" l="l"/>
            <a:pathLst>
              <a:path h="5143500" w="5636712">
                <a:moveTo>
                  <a:pt x="0" y="0"/>
                </a:moveTo>
                <a:lnTo>
                  <a:pt x="5636712" y="0"/>
                </a:lnTo>
                <a:lnTo>
                  <a:pt x="5636712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272268">
            <a:off x="14329453" y="5471333"/>
            <a:ext cx="1182507" cy="1738980"/>
          </a:xfrm>
          <a:custGeom>
            <a:avLst/>
            <a:gdLst/>
            <a:ahLst/>
            <a:cxnLst/>
            <a:rect r="r" b="b" t="t" l="l"/>
            <a:pathLst>
              <a:path h="1738980" w="1182507">
                <a:moveTo>
                  <a:pt x="0" y="0"/>
                </a:moveTo>
                <a:lnTo>
                  <a:pt x="1182507" y="0"/>
                </a:lnTo>
                <a:lnTo>
                  <a:pt x="1182507" y="1738981"/>
                </a:lnTo>
                <a:lnTo>
                  <a:pt x="0" y="17389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10469" y="-363883"/>
            <a:ext cx="2677531" cy="3665758"/>
          </a:xfrm>
          <a:custGeom>
            <a:avLst/>
            <a:gdLst/>
            <a:ahLst/>
            <a:cxnLst/>
            <a:rect r="r" b="b" t="t" l="l"/>
            <a:pathLst>
              <a:path h="3665758" w="2677531">
                <a:moveTo>
                  <a:pt x="0" y="0"/>
                </a:moveTo>
                <a:lnTo>
                  <a:pt x="2677531" y="0"/>
                </a:lnTo>
                <a:lnTo>
                  <a:pt x="2677531" y="3665758"/>
                </a:lnTo>
                <a:lnTo>
                  <a:pt x="0" y="36657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961416" y="1876746"/>
            <a:ext cx="7158124" cy="244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40"/>
              </a:lnSpc>
            </a:pPr>
            <a:r>
              <a:rPr lang="en-US" sz="180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Tugas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01984" y="4221193"/>
            <a:ext cx="11084032" cy="1630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60"/>
              </a:lnSpc>
            </a:pPr>
            <a:r>
              <a:rPr lang="en-US" sz="120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MATERI VLAN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654" r="0" b="-2893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21852" y="5474814"/>
            <a:ext cx="11844296" cy="230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33"/>
              </a:lnSpc>
            </a:pPr>
            <a:r>
              <a:rPr lang="en-US" sz="6595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Disusun oleh Kelompok kana dan miptah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15615" y="3866830"/>
            <a:ext cx="13056770" cy="1914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44"/>
              </a:lnSpc>
            </a:pPr>
            <a:r>
              <a:rPr lang="en-US" sz="1412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Terima Kasih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874128" y="-138934"/>
            <a:ext cx="4542321" cy="3440808"/>
          </a:xfrm>
          <a:custGeom>
            <a:avLst/>
            <a:gdLst/>
            <a:ahLst/>
            <a:cxnLst/>
            <a:rect r="r" b="b" t="t" l="l"/>
            <a:pathLst>
              <a:path h="3440808" w="4542321">
                <a:moveTo>
                  <a:pt x="0" y="0"/>
                </a:moveTo>
                <a:lnTo>
                  <a:pt x="4542321" y="0"/>
                </a:lnTo>
                <a:lnTo>
                  <a:pt x="4542321" y="3440809"/>
                </a:lnTo>
                <a:lnTo>
                  <a:pt x="0" y="34408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792113" y="5527784"/>
            <a:ext cx="5636712" cy="5143500"/>
          </a:xfrm>
          <a:custGeom>
            <a:avLst/>
            <a:gdLst/>
            <a:ahLst/>
            <a:cxnLst/>
            <a:rect r="r" b="b" t="t" l="l"/>
            <a:pathLst>
              <a:path h="5143500" w="5636712">
                <a:moveTo>
                  <a:pt x="0" y="0"/>
                </a:moveTo>
                <a:lnTo>
                  <a:pt x="5636712" y="0"/>
                </a:lnTo>
                <a:lnTo>
                  <a:pt x="5636712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5272268">
            <a:off x="14329453" y="5471333"/>
            <a:ext cx="1182507" cy="1738980"/>
          </a:xfrm>
          <a:custGeom>
            <a:avLst/>
            <a:gdLst/>
            <a:ahLst/>
            <a:cxnLst/>
            <a:rect r="r" b="b" t="t" l="l"/>
            <a:pathLst>
              <a:path h="1738980" w="1182507">
                <a:moveTo>
                  <a:pt x="0" y="0"/>
                </a:moveTo>
                <a:lnTo>
                  <a:pt x="1182507" y="0"/>
                </a:lnTo>
                <a:lnTo>
                  <a:pt x="1182507" y="1738981"/>
                </a:lnTo>
                <a:lnTo>
                  <a:pt x="0" y="17389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610469" y="-363883"/>
            <a:ext cx="2677531" cy="3665758"/>
          </a:xfrm>
          <a:custGeom>
            <a:avLst/>
            <a:gdLst/>
            <a:ahLst/>
            <a:cxnLst/>
            <a:rect r="r" b="b" t="t" l="l"/>
            <a:pathLst>
              <a:path h="3665758" w="2677531">
                <a:moveTo>
                  <a:pt x="0" y="0"/>
                </a:moveTo>
                <a:lnTo>
                  <a:pt x="2677531" y="0"/>
                </a:lnTo>
                <a:lnTo>
                  <a:pt x="2677531" y="3665758"/>
                </a:lnTo>
                <a:lnTo>
                  <a:pt x="0" y="36657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654" r="0" b="-2893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74579" y="1211250"/>
            <a:ext cx="11517500" cy="1293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88"/>
              </a:lnSpc>
            </a:pPr>
            <a:r>
              <a:rPr lang="en-US" sz="96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Anggota Kelompok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830193" y="3135048"/>
            <a:ext cx="10072556" cy="230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23973" indent="-711987" lvl="1">
              <a:lnSpc>
                <a:spcPts val="9233"/>
              </a:lnSpc>
              <a:buFont typeface="Arial"/>
              <a:buChar char="•"/>
            </a:pPr>
            <a:r>
              <a:rPr lang="en-US" sz="6595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KANA MAULANA</a:t>
            </a:r>
          </a:p>
          <a:p>
            <a:pPr algn="l" marL="1423973" indent="-711987" lvl="1">
              <a:lnSpc>
                <a:spcPts val="9233"/>
              </a:lnSpc>
              <a:buFont typeface="Arial"/>
              <a:buChar char="•"/>
            </a:pPr>
            <a:r>
              <a:rPr lang="en-US" sz="6595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M.MIFTAHUDIN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9904" y="-168487"/>
            <a:ext cx="3215347" cy="2435625"/>
          </a:xfrm>
          <a:custGeom>
            <a:avLst/>
            <a:gdLst/>
            <a:ahLst/>
            <a:cxnLst/>
            <a:rect r="r" b="b" t="t" l="l"/>
            <a:pathLst>
              <a:path h="2435625" w="3215347">
                <a:moveTo>
                  <a:pt x="0" y="0"/>
                </a:moveTo>
                <a:lnTo>
                  <a:pt x="3215346" y="0"/>
                </a:lnTo>
                <a:lnTo>
                  <a:pt x="3215346" y="2435625"/>
                </a:lnTo>
                <a:lnTo>
                  <a:pt x="0" y="2435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792113" y="5527784"/>
            <a:ext cx="5636712" cy="5143500"/>
          </a:xfrm>
          <a:custGeom>
            <a:avLst/>
            <a:gdLst/>
            <a:ahLst/>
            <a:cxnLst/>
            <a:rect r="r" b="b" t="t" l="l"/>
            <a:pathLst>
              <a:path h="5143500" w="5636712">
                <a:moveTo>
                  <a:pt x="0" y="0"/>
                </a:moveTo>
                <a:lnTo>
                  <a:pt x="5636712" y="0"/>
                </a:lnTo>
                <a:lnTo>
                  <a:pt x="5636712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223538" y="-363883"/>
            <a:ext cx="2064462" cy="2826417"/>
          </a:xfrm>
          <a:custGeom>
            <a:avLst/>
            <a:gdLst/>
            <a:ahLst/>
            <a:cxnLst/>
            <a:rect r="r" b="b" t="t" l="l"/>
            <a:pathLst>
              <a:path h="2826417" w="2064462">
                <a:moveTo>
                  <a:pt x="0" y="0"/>
                </a:moveTo>
                <a:lnTo>
                  <a:pt x="2064462" y="0"/>
                </a:lnTo>
                <a:lnTo>
                  <a:pt x="2064462" y="2826416"/>
                </a:lnTo>
                <a:lnTo>
                  <a:pt x="0" y="28264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136" r="0" b="-444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82444" y="1287826"/>
            <a:ext cx="9123112" cy="1293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88"/>
              </a:lnSpc>
            </a:pPr>
            <a:r>
              <a:rPr lang="en-US" sz="96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Latar Belakang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85250" y="2395858"/>
            <a:ext cx="11589379" cy="6205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17"/>
              </a:lnSpc>
            </a:pPr>
            <a:r>
              <a:rPr lang="en-US" sz="2940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Sebelum adanya VLAN, semua perangkat yang terhubung ke switch berada dalam satu jaringan (broadcast domain) yang sama. Hal ini menimbulkan beberapa masalah, antara lain:</a:t>
            </a:r>
          </a:p>
          <a:p>
            <a:pPr algn="just" marL="634915" indent="-317458" lvl="1">
              <a:lnSpc>
                <a:spcPts val="4117"/>
              </a:lnSpc>
              <a:buFont typeface="Arial"/>
              <a:buChar char="•"/>
            </a:pPr>
            <a:r>
              <a:rPr lang="en-US" sz="2940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Broadcast terlalu luas, menyebabkan jaringan menjadi lambat.</a:t>
            </a:r>
          </a:p>
          <a:p>
            <a:pPr algn="just" marL="634915" indent="-317458" lvl="1">
              <a:lnSpc>
                <a:spcPts val="4117"/>
              </a:lnSpc>
              <a:buFont typeface="Arial"/>
              <a:buChar char="•"/>
            </a:pPr>
            <a:r>
              <a:rPr lang="en-US" sz="2940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Keamanan rendah, karena semua perangkat bisa saling berkomunikasi tanpa batasan.</a:t>
            </a:r>
          </a:p>
          <a:p>
            <a:pPr algn="just" marL="634915" indent="-317458" lvl="1">
              <a:lnSpc>
                <a:spcPts val="4117"/>
              </a:lnSpc>
              <a:buFont typeface="Arial"/>
              <a:buChar char="•"/>
            </a:pPr>
            <a:r>
              <a:rPr lang="en-US" sz="2940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Kesulitan pengelolaan, jika banyak departemen atau bagian berada di jaringan yang sama.</a:t>
            </a:r>
          </a:p>
          <a:p>
            <a:pPr algn="just">
              <a:lnSpc>
                <a:spcPts val="4117"/>
              </a:lnSpc>
            </a:pPr>
            <a:r>
              <a:rPr lang="en-US" sz="2940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Untuk mengatasi masalah tersebut, dibuatlah teknologi VLAN agar jaringan dapat dipecah secara logis menjadi beberapa segmen tanpa harus menggunakan perangkat fisik tambahan.</a:t>
            </a:r>
          </a:p>
          <a:p>
            <a:pPr algn="just">
              <a:lnSpc>
                <a:spcPts val="4117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9904" y="-168487"/>
            <a:ext cx="3215347" cy="2435625"/>
          </a:xfrm>
          <a:custGeom>
            <a:avLst/>
            <a:gdLst/>
            <a:ahLst/>
            <a:cxnLst/>
            <a:rect r="r" b="b" t="t" l="l"/>
            <a:pathLst>
              <a:path h="2435625" w="3215347">
                <a:moveTo>
                  <a:pt x="0" y="0"/>
                </a:moveTo>
                <a:lnTo>
                  <a:pt x="3215346" y="0"/>
                </a:lnTo>
                <a:lnTo>
                  <a:pt x="3215346" y="2435625"/>
                </a:lnTo>
                <a:lnTo>
                  <a:pt x="0" y="2435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68405" y="7148651"/>
            <a:ext cx="3860420" cy="3522633"/>
          </a:xfrm>
          <a:custGeom>
            <a:avLst/>
            <a:gdLst/>
            <a:ahLst/>
            <a:cxnLst/>
            <a:rect r="r" b="b" t="t" l="l"/>
            <a:pathLst>
              <a:path h="3522633" w="3860420">
                <a:moveTo>
                  <a:pt x="0" y="0"/>
                </a:moveTo>
                <a:lnTo>
                  <a:pt x="3860420" y="0"/>
                </a:lnTo>
                <a:lnTo>
                  <a:pt x="3860420" y="3522633"/>
                </a:lnTo>
                <a:lnTo>
                  <a:pt x="0" y="35226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223538" y="-363883"/>
            <a:ext cx="2064462" cy="2826417"/>
          </a:xfrm>
          <a:custGeom>
            <a:avLst/>
            <a:gdLst/>
            <a:ahLst/>
            <a:cxnLst/>
            <a:rect r="r" b="b" t="t" l="l"/>
            <a:pathLst>
              <a:path h="2826417" w="2064462">
                <a:moveTo>
                  <a:pt x="0" y="0"/>
                </a:moveTo>
                <a:lnTo>
                  <a:pt x="2064462" y="0"/>
                </a:lnTo>
                <a:lnTo>
                  <a:pt x="2064462" y="2826416"/>
                </a:lnTo>
                <a:lnTo>
                  <a:pt x="0" y="28264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136" r="0" b="-444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82444" y="1287826"/>
            <a:ext cx="9123112" cy="1293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88"/>
              </a:lnSpc>
            </a:pPr>
            <a:r>
              <a:rPr lang="en-US" sz="96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PENGERTIAN VLAN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85250" y="3474940"/>
            <a:ext cx="5591975" cy="548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1"/>
              </a:lnSpc>
            </a:pPr>
            <a:r>
              <a:rPr lang="en-US" sz="2593">
                <a:solidFill>
                  <a:srgbClr val="4B3722"/>
                </a:solidFill>
                <a:latin typeface="Noyh A"/>
                <a:ea typeface="Noyh A"/>
                <a:cs typeface="Noyh A"/>
                <a:sym typeface="Noyh A"/>
              </a:rPr>
              <a:t>V</a:t>
            </a:r>
            <a:r>
              <a:rPr lang="en-US" sz="2593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LAN (Virtual Local Area Network) adalah suatu teknologi jaringan yang memungkinkan pembuatan beberapa jaringan lokal (LAN) secara logis di dalam satu jaringan fisik yang sama.</a:t>
            </a:r>
          </a:p>
          <a:p>
            <a:pPr algn="just">
              <a:lnSpc>
                <a:spcPts val="3631"/>
              </a:lnSpc>
            </a:pPr>
            <a:r>
              <a:rPr lang="en-US" sz="2593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Dengan VLAN, perangkat-perangkat yang tersebar secara fisik di jaringan dapat dikelompokkan menjadi satu jaringan virtual berdasarkan fungsi, departemen, atau kebutuhan tertentu, tanpa harus dipisahkan secara fisik dengan kabel atau perangkat tambahan.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774727" y="3474940"/>
            <a:ext cx="5591975" cy="182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1"/>
              </a:lnSpc>
            </a:pPr>
            <a:r>
              <a:rPr lang="en-US" sz="2593">
                <a:solidFill>
                  <a:srgbClr val="4B3722"/>
                </a:solidFill>
                <a:latin typeface="Noyh A"/>
                <a:ea typeface="Noyh A"/>
                <a:cs typeface="Noyh A"/>
                <a:sym typeface="Noyh A"/>
              </a:rPr>
              <a:t>L</a:t>
            </a:r>
            <a:r>
              <a:rPr lang="en-US" sz="2593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Contoh sederhana:</a:t>
            </a:r>
          </a:p>
          <a:p>
            <a:pPr algn="just">
              <a:lnSpc>
                <a:spcPts val="3631"/>
              </a:lnSpc>
            </a:pPr>
            <a:r>
              <a:rPr lang="en-US" sz="2593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Komputer di ruang administrasi dan ruang guru bisa berada dalam jaringan VLAN yang berbeda meskipun menggunakan switch yang sama.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9904" y="-168487"/>
            <a:ext cx="3215347" cy="2435625"/>
          </a:xfrm>
          <a:custGeom>
            <a:avLst/>
            <a:gdLst/>
            <a:ahLst/>
            <a:cxnLst/>
            <a:rect r="r" b="b" t="t" l="l"/>
            <a:pathLst>
              <a:path h="2435625" w="3215347">
                <a:moveTo>
                  <a:pt x="0" y="0"/>
                </a:moveTo>
                <a:lnTo>
                  <a:pt x="3215346" y="0"/>
                </a:lnTo>
                <a:lnTo>
                  <a:pt x="3215346" y="2435625"/>
                </a:lnTo>
                <a:lnTo>
                  <a:pt x="0" y="2435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568405" y="7148651"/>
            <a:ext cx="3860420" cy="3522633"/>
          </a:xfrm>
          <a:custGeom>
            <a:avLst/>
            <a:gdLst/>
            <a:ahLst/>
            <a:cxnLst/>
            <a:rect r="r" b="b" t="t" l="l"/>
            <a:pathLst>
              <a:path h="3522633" w="3860420">
                <a:moveTo>
                  <a:pt x="0" y="0"/>
                </a:moveTo>
                <a:lnTo>
                  <a:pt x="3860420" y="0"/>
                </a:lnTo>
                <a:lnTo>
                  <a:pt x="3860420" y="3522633"/>
                </a:lnTo>
                <a:lnTo>
                  <a:pt x="0" y="35226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223538" y="-363883"/>
            <a:ext cx="2064462" cy="2826417"/>
          </a:xfrm>
          <a:custGeom>
            <a:avLst/>
            <a:gdLst/>
            <a:ahLst/>
            <a:cxnLst/>
            <a:rect r="r" b="b" t="t" l="l"/>
            <a:pathLst>
              <a:path h="2826417" w="2064462">
                <a:moveTo>
                  <a:pt x="0" y="0"/>
                </a:moveTo>
                <a:lnTo>
                  <a:pt x="2064462" y="0"/>
                </a:lnTo>
                <a:lnTo>
                  <a:pt x="2064462" y="2826416"/>
                </a:lnTo>
                <a:lnTo>
                  <a:pt x="0" y="28264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136" r="0" b="-444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82444" y="1287826"/>
            <a:ext cx="9123112" cy="1293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88"/>
              </a:lnSpc>
            </a:pPr>
            <a:r>
              <a:rPr lang="en-US" sz="96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KEGUNAAN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223118" y="2395858"/>
            <a:ext cx="7511633" cy="494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40"/>
              </a:lnSpc>
            </a:pPr>
            <a:r>
              <a:rPr lang="en-US" sz="2814">
                <a:solidFill>
                  <a:srgbClr val="4B3722"/>
                </a:solidFill>
                <a:latin typeface="Noyh A"/>
                <a:ea typeface="Noyh A"/>
                <a:cs typeface="Noyh A"/>
                <a:sym typeface="Noyh A"/>
              </a:rPr>
              <a:t>Be</a:t>
            </a:r>
            <a:r>
              <a:rPr lang="en-US" sz="2814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berapa kegunaan utama VLAN yaitu:</a:t>
            </a:r>
          </a:p>
          <a:p>
            <a:pPr algn="just" marL="607753" indent="-303877" lvl="1">
              <a:lnSpc>
                <a:spcPts val="3940"/>
              </a:lnSpc>
              <a:buAutoNum type="arabicPeriod" startAt="1"/>
            </a:pPr>
            <a:r>
              <a:rPr lang="en-US" sz="2814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🧩 Meningkatkan keamanan jaringan</a:t>
            </a:r>
          </a:p>
          <a:p>
            <a:pPr algn="just" marL="607753" indent="-303877" lvl="1">
              <a:lnSpc>
                <a:spcPts val="3940"/>
              </a:lnSpc>
              <a:buAutoNum type="arabicPeriod" startAt="1"/>
            </a:pPr>
            <a:r>
              <a:rPr lang="en-US" sz="2814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Data antar VLAN tidak bisa langsung diakses tanpa konfigurasi khusus (seperti router atau layer 3 switch).</a:t>
            </a:r>
          </a:p>
          <a:p>
            <a:pPr algn="just" marL="607753" indent="-303877" lvl="1">
              <a:lnSpc>
                <a:spcPts val="3940"/>
              </a:lnSpc>
              <a:buAutoNum type="arabicPeriod" startAt="1"/>
            </a:pPr>
            <a:r>
              <a:rPr lang="en-US" sz="2814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⚡ Mengurangi lalu lintas (broadcast domain)</a:t>
            </a:r>
          </a:p>
          <a:p>
            <a:pPr algn="just" marL="607753" indent="-303877" lvl="1">
              <a:lnSpc>
                <a:spcPts val="3940"/>
              </a:lnSpc>
              <a:buAutoNum type="arabicPeriod" startAt="1"/>
            </a:pPr>
            <a:r>
              <a:rPr lang="en-US" sz="2814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Setiap VLAN memiliki domain broadcast sendiri, sehingga lalu lintas jaringan menjadi lebih efisien.</a:t>
            </a:r>
          </a:p>
          <a:p>
            <a:pPr algn="just" marL="607753" indent="-303877" lvl="1">
              <a:lnSpc>
                <a:spcPts val="3940"/>
              </a:lnSpc>
              <a:buAutoNum type="arabicPeriod" startAt="1"/>
            </a:pPr>
            <a:r>
              <a:rPr lang="en-US" sz="2814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🧠 Memudahkan manajemen jaringan</a:t>
            </a:r>
          </a:p>
          <a:p>
            <a:pPr algn="just">
              <a:lnSpc>
                <a:spcPts val="3940"/>
              </a:lnSpc>
            </a:pPr>
          </a:p>
          <a:p>
            <a:pPr algn="just">
              <a:lnSpc>
                <a:spcPts val="3940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9904" y="-168487"/>
            <a:ext cx="3215347" cy="2435625"/>
          </a:xfrm>
          <a:custGeom>
            <a:avLst/>
            <a:gdLst/>
            <a:ahLst/>
            <a:cxnLst/>
            <a:rect r="r" b="b" t="t" l="l"/>
            <a:pathLst>
              <a:path h="2435625" w="3215347">
                <a:moveTo>
                  <a:pt x="0" y="0"/>
                </a:moveTo>
                <a:lnTo>
                  <a:pt x="3215346" y="0"/>
                </a:lnTo>
                <a:lnTo>
                  <a:pt x="3215346" y="2435625"/>
                </a:lnTo>
                <a:lnTo>
                  <a:pt x="0" y="2435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34751" y="7904685"/>
            <a:ext cx="2708855" cy="2471830"/>
          </a:xfrm>
          <a:custGeom>
            <a:avLst/>
            <a:gdLst/>
            <a:ahLst/>
            <a:cxnLst/>
            <a:rect r="r" b="b" t="t" l="l"/>
            <a:pathLst>
              <a:path h="2471830" w="2708855">
                <a:moveTo>
                  <a:pt x="0" y="0"/>
                </a:moveTo>
                <a:lnTo>
                  <a:pt x="2708855" y="0"/>
                </a:lnTo>
                <a:lnTo>
                  <a:pt x="2708855" y="2471830"/>
                </a:lnTo>
                <a:lnTo>
                  <a:pt x="0" y="24718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223538" y="-363883"/>
            <a:ext cx="2064462" cy="2826417"/>
          </a:xfrm>
          <a:custGeom>
            <a:avLst/>
            <a:gdLst/>
            <a:ahLst/>
            <a:cxnLst/>
            <a:rect r="r" b="b" t="t" l="l"/>
            <a:pathLst>
              <a:path h="2826417" w="2064462">
                <a:moveTo>
                  <a:pt x="0" y="0"/>
                </a:moveTo>
                <a:lnTo>
                  <a:pt x="2064462" y="0"/>
                </a:lnTo>
                <a:lnTo>
                  <a:pt x="2064462" y="2826416"/>
                </a:lnTo>
                <a:lnTo>
                  <a:pt x="0" y="28264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77577" y="3406916"/>
            <a:ext cx="4866694" cy="486669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377" r="0" b="-377"/>
              </a:stretch>
            </a:blipFill>
          </p:spPr>
        </p:sp>
      </p:grpSp>
    </p:spTree>
  </p:cSld>
  <p:clrMapOvr>
    <a:masterClrMapping/>
  </p:clrMapOvr>
  <p:transition spd="fast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136" r="0" b="-444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93115" y="1169419"/>
            <a:ext cx="9123112" cy="1293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88"/>
              </a:lnSpc>
            </a:pPr>
            <a:r>
              <a:rPr lang="en-US" sz="96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JENIS VLAN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7577" y="2645294"/>
            <a:ext cx="6662372" cy="448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08893" indent="-254447" lvl="1">
              <a:lnSpc>
                <a:spcPts val="3299"/>
              </a:lnSpc>
              <a:buAutoNum type="arabicPeriod" startAt="1"/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1. Default VLAN</a:t>
            </a:r>
          </a:p>
          <a:p>
            <a:pPr algn="just" marL="508893" indent="-254447" lvl="1">
              <a:lnSpc>
                <a:spcPts val="3299"/>
              </a:lnSpc>
              <a:buAutoNum type="arabicPeriod" startAt="1"/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VLAN yang secara otomatis dibuat oleh switch saat pertama kali digunakan.</a:t>
            </a:r>
          </a:p>
          <a:p>
            <a:pPr algn="just" marL="508893" indent="-254447" lvl="1">
              <a:lnSpc>
                <a:spcPts val="3299"/>
              </a:lnSpc>
              <a:buAutoNum type="arabicPeriod" startAt="1"/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Biasanya memiliki ID VLAN = 1.</a:t>
            </a:r>
          </a:p>
          <a:p>
            <a:pPr algn="just" marL="508893" indent="-254447" lvl="1">
              <a:lnSpc>
                <a:spcPts val="3299"/>
              </a:lnSpc>
              <a:buAutoNum type="arabicPeriod" startAt="1"/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Semua port switch akan tergabung ke VLAN 1 secara default sebelum dikonfigurasi.</a:t>
            </a:r>
          </a:p>
          <a:p>
            <a:pPr algn="just" marL="508893" indent="-254447" lvl="1">
              <a:lnSpc>
                <a:spcPts val="3299"/>
              </a:lnSpc>
              <a:buAutoNum type="arabicPeriod" startAt="1"/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Biasanya digunakan untuk komunikasi manajemen dasar sebelum VLAN lain dibuat.</a:t>
            </a:r>
          </a:p>
          <a:p>
            <a:pPr algn="just" marL="508893" indent="-254447" lvl="1">
              <a:lnSpc>
                <a:spcPts val="3299"/>
              </a:lnSpc>
              <a:buAutoNum type="arabicPeriod" startAt="1"/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Contoh: Semua perangkat yang baru terhubung ke switch tanpa pengaturan VLAN akan masuk ke VLAN 1.</a:t>
            </a:r>
          </a:p>
          <a:p>
            <a:pPr algn="just">
              <a:lnSpc>
                <a:spcPts val="3299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9904" y="-168487"/>
            <a:ext cx="3215347" cy="2435625"/>
          </a:xfrm>
          <a:custGeom>
            <a:avLst/>
            <a:gdLst/>
            <a:ahLst/>
            <a:cxnLst/>
            <a:rect r="r" b="b" t="t" l="l"/>
            <a:pathLst>
              <a:path h="2435625" w="3215347">
                <a:moveTo>
                  <a:pt x="0" y="0"/>
                </a:moveTo>
                <a:lnTo>
                  <a:pt x="3215346" y="0"/>
                </a:lnTo>
                <a:lnTo>
                  <a:pt x="3215346" y="2435625"/>
                </a:lnTo>
                <a:lnTo>
                  <a:pt x="0" y="2435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491090" y="7682345"/>
            <a:ext cx="2952515" cy="2694170"/>
          </a:xfrm>
          <a:custGeom>
            <a:avLst/>
            <a:gdLst/>
            <a:ahLst/>
            <a:cxnLst/>
            <a:rect r="r" b="b" t="t" l="l"/>
            <a:pathLst>
              <a:path h="2694170" w="2952515">
                <a:moveTo>
                  <a:pt x="0" y="0"/>
                </a:moveTo>
                <a:lnTo>
                  <a:pt x="2952516" y="0"/>
                </a:lnTo>
                <a:lnTo>
                  <a:pt x="2952516" y="2694170"/>
                </a:lnTo>
                <a:lnTo>
                  <a:pt x="0" y="26941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223538" y="-363883"/>
            <a:ext cx="2064462" cy="2826417"/>
          </a:xfrm>
          <a:custGeom>
            <a:avLst/>
            <a:gdLst/>
            <a:ahLst/>
            <a:cxnLst/>
            <a:rect r="r" b="b" t="t" l="l"/>
            <a:pathLst>
              <a:path h="2826417" w="2064462">
                <a:moveTo>
                  <a:pt x="0" y="0"/>
                </a:moveTo>
                <a:lnTo>
                  <a:pt x="2064462" y="0"/>
                </a:lnTo>
                <a:lnTo>
                  <a:pt x="2064462" y="2826416"/>
                </a:lnTo>
                <a:lnTo>
                  <a:pt x="0" y="28264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085041" y="2424433"/>
            <a:ext cx="6662372" cy="489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99"/>
              </a:lnSpc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2. Data VLAN (User VLAN)</a:t>
            </a:r>
          </a:p>
          <a:p>
            <a:pPr algn="just">
              <a:lnSpc>
                <a:spcPts val="3299"/>
              </a:lnSpc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VLAN yang digunakan untuk memisahkan lalu lintas data pengguna (seperti komputer, printer, dan perangkat klien lainnya).</a:t>
            </a:r>
          </a:p>
          <a:p>
            <a:pPr algn="just">
              <a:lnSpc>
                <a:spcPts val="3299"/>
              </a:lnSpc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Tidak termasuk lalu lintas manajemen atau suara.</a:t>
            </a:r>
          </a:p>
          <a:p>
            <a:pPr algn="just">
              <a:lnSpc>
                <a:spcPts val="3299"/>
              </a:lnSpc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Membantu memisahkan jaringan berdasarkan fungsi atau departemen.</a:t>
            </a:r>
          </a:p>
          <a:p>
            <a:pPr algn="just">
              <a:lnSpc>
                <a:spcPts val="3299"/>
              </a:lnSpc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Contoh:</a:t>
            </a:r>
          </a:p>
          <a:p>
            <a:pPr algn="just">
              <a:lnSpc>
                <a:spcPts val="3299"/>
              </a:lnSpc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VLAN 10 → Admin</a:t>
            </a:r>
          </a:p>
          <a:p>
            <a:pPr algn="just">
              <a:lnSpc>
                <a:spcPts val="3299"/>
              </a:lnSpc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VLAN 20 → Guru</a:t>
            </a:r>
          </a:p>
          <a:p>
            <a:pPr algn="just">
              <a:lnSpc>
                <a:spcPts val="3299"/>
              </a:lnSpc>
            </a:pPr>
            <a:r>
              <a:rPr lang="en-US" sz="2357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VLAN 30 → Siswa</a:t>
            </a:r>
          </a:p>
          <a:p>
            <a:pPr algn="just">
              <a:lnSpc>
                <a:spcPts val="3299"/>
              </a:lnSpc>
            </a:pPr>
          </a:p>
        </p:txBody>
      </p:sp>
    </p:spTree>
  </p:cSld>
  <p:clrMapOvr>
    <a:masterClrMapping/>
  </p:clrMapOvr>
  <p:transition spd="fast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136" r="0" b="-444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82444" y="974024"/>
            <a:ext cx="9123112" cy="1293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88"/>
              </a:lnSpc>
            </a:pPr>
            <a:r>
              <a:rPr lang="en-US" sz="96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Kesimpulan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72522" y="3062387"/>
            <a:ext cx="14203575" cy="2815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207"/>
              </a:lnSpc>
            </a:pPr>
            <a:r>
              <a:rPr lang="en-US" sz="4433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VLAN adalah teknologi penting dalam jaringan modern untuk membagi jaringan besar menjadi beberapa jaringan logis yang lebih kecil, dengan tujuan meningkatkan keamanan, efisiensi, dan kemudahan pengelolaan.</a:t>
            </a:r>
          </a:p>
          <a:p>
            <a:pPr algn="just">
              <a:lnSpc>
                <a:spcPts val="3687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9904" y="-168487"/>
            <a:ext cx="3215347" cy="2435625"/>
          </a:xfrm>
          <a:custGeom>
            <a:avLst/>
            <a:gdLst/>
            <a:ahLst/>
            <a:cxnLst/>
            <a:rect r="r" b="b" t="t" l="l"/>
            <a:pathLst>
              <a:path h="2435625" w="3215347">
                <a:moveTo>
                  <a:pt x="0" y="0"/>
                </a:moveTo>
                <a:lnTo>
                  <a:pt x="3215346" y="0"/>
                </a:lnTo>
                <a:lnTo>
                  <a:pt x="3215346" y="2435625"/>
                </a:lnTo>
                <a:lnTo>
                  <a:pt x="0" y="2435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34751" y="7904685"/>
            <a:ext cx="2708855" cy="2471830"/>
          </a:xfrm>
          <a:custGeom>
            <a:avLst/>
            <a:gdLst/>
            <a:ahLst/>
            <a:cxnLst/>
            <a:rect r="r" b="b" t="t" l="l"/>
            <a:pathLst>
              <a:path h="2471830" w="2708855">
                <a:moveTo>
                  <a:pt x="0" y="0"/>
                </a:moveTo>
                <a:lnTo>
                  <a:pt x="2708855" y="0"/>
                </a:lnTo>
                <a:lnTo>
                  <a:pt x="2708855" y="2471830"/>
                </a:lnTo>
                <a:lnTo>
                  <a:pt x="0" y="24718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223538" y="-363883"/>
            <a:ext cx="2064462" cy="2826417"/>
          </a:xfrm>
          <a:custGeom>
            <a:avLst/>
            <a:gdLst/>
            <a:ahLst/>
            <a:cxnLst/>
            <a:rect r="r" b="b" t="t" l="l"/>
            <a:pathLst>
              <a:path h="2826417" w="2064462">
                <a:moveTo>
                  <a:pt x="0" y="0"/>
                </a:moveTo>
                <a:lnTo>
                  <a:pt x="2064462" y="0"/>
                </a:lnTo>
                <a:lnTo>
                  <a:pt x="2064462" y="2826416"/>
                </a:lnTo>
                <a:lnTo>
                  <a:pt x="0" y="28264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136" r="0" b="-444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75651" y="1211250"/>
            <a:ext cx="9123112" cy="1293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88"/>
              </a:lnSpc>
            </a:pPr>
            <a:r>
              <a:rPr lang="en-US" sz="96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CARA KERJA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85250" y="2190938"/>
            <a:ext cx="14435340" cy="3200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962" indent="-323981" lvl="1">
              <a:lnSpc>
                <a:spcPts val="4201"/>
              </a:lnSpc>
              <a:buFont typeface="Arial"/>
              <a:buChar char="•"/>
            </a:pPr>
            <a:r>
              <a:rPr lang="en-US" sz="3001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⚙️ 1. Konsep Dasar Cara Kerja VLAN</a:t>
            </a:r>
          </a:p>
          <a:p>
            <a:pPr algn="just" marL="647962" indent="-323981" lvl="1">
              <a:lnSpc>
                <a:spcPts val="4201"/>
              </a:lnSpc>
              <a:buFont typeface="Arial"/>
              <a:buChar char="•"/>
            </a:pPr>
            <a:r>
              <a:rPr lang="en-US" sz="3001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VLAN bekerja dengan membagi satu jaringan fisik menjadi beberapa jaringan logis (virtual).</a:t>
            </a:r>
          </a:p>
          <a:p>
            <a:pPr algn="just" marL="647962" indent="-323981" lvl="1">
              <a:lnSpc>
                <a:spcPts val="4201"/>
              </a:lnSpc>
              <a:buFont typeface="Arial"/>
              <a:buChar char="•"/>
            </a:pPr>
            <a:r>
              <a:rPr lang="en-US" sz="3001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Artinya, meskipun semua komputer terhubung ke switch fisik yang sama, mereka bisa berada dalam kelompok jaringan (VLAN) yang berbeda dan tidak bisa saling berkomunikasi secara langsung, kecuali melalui router atau Layer 3 switch.</a:t>
            </a:r>
          </a:p>
          <a:p>
            <a:pPr algn="just" marL="647962" indent="-323981" lvl="1">
              <a:lnSpc>
                <a:spcPts val="4201"/>
              </a:lnSpc>
              <a:buFont typeface="Arial"/>
              <a:buChar char="•"/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9904" y="-168487"/>
            <a:ext cx="3215347" cy="2435625"/>
          </a:xfrm>
          <a:custGeom>
            <a:avLst/>
            <a:gdLst/>
            <a:ahLst/>
            <a:cxnLst/>
            <a:rect r="r" b="b" t="t" l="l"/>
            <a:pathLst>
              <a:path h="2435625" w="3215347">
                <a:moveTo>
                  <a:pt x="0" y="0"/>
                </a:moveTo>
                <a:lnTo>
                  <a:pt x="3215346" y="0"/>
                </a:lnTo>
                <a:lnTo>
                  <a:pt x="3215346" y="2435625"/>
                </a:lnTo>
                <a:lnTo>
                  <a:pt x="0" y="24356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34751" y="7904685"/>
            <a:ext cx="2708855" cy="2471830"/>
          </a:xfrm>
          <a:custGeom>
            <a:avLst/>
            <a:gdLst/>
            <a:ahLst/>
            <a:cxnLst/>
            <a:rect r="r" b="b" t="t" l="l"/>
            <a:pathLst>
              <a:path h="2471830" w="2708855">
                <a:moveTo>
                  <a:pt x="0" y="0"/>
                </a:moveTo>
                <a:lnTo>
                  <a:pt x="2708855" y="0"/>
                </a:lnTo>
                <a:lnTo>
                  <a:pt x="2708855" y="2471830"/>
                </a:lnTo>
                <a:lnTo>
                  <a:pt x="0" y="24718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223538" y="-363883"/>
            <a:ext cx="2064462" cy="2826417"/>
          </a:xfrm>
          <a:custGeom>
            <a:avLst/>
            <a:gdLst/>
            <a:ahLst/>
            <a:cxnLst/>
            <a:rect r="r" b="b" t="t" l="l"/>
            <a:pathLst>
              <a:path h="2826417" w="2064462">
                <a:moveTo>
                  <a:pt x="0" y="0"/>
                </a:moveTo>
                <a:lnTo>
                  <a:pt x="2064462" y="0"/>
                </a:lnTo>
                <a:lnTo>
                  <a:pt x="2064462" y="2826416"/>
                </a:lnTo>
                <a:lnTo>
                  <a:pt x="0" y="28264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598008" y="4783820"/>
            <a:ext cx="12408402" cy="5503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Komponen Utama dalam Kerja VLAN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Switch yang mendukung VLAN (Managed Switch)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Switch ini dapat diatur untuk memisahkan port ke dalam VLAN yang berbeda.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Port VLAN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Access Port → terhubung ke perangkat akhir (PC, printer, dll).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Setiap access port hanya tergabung pada satu VLAN.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Trunk Port → digunakan untuk menghubungkan antar switch atau ke router.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Trunk port bisa membawa banyak VLAN sekaligus dengan tag VLAN (802.1Q tagging).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Tag VLAN (IEEE 802.1Q)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  <a:r>
              <a:rPr lang="en-US" sz="2579">
                <a:solidFill>
                  <a:srgbClr val="251866"/>
                </a:solidFill>
                <a:latin typeface="Noyh A"/>
                <a:ea typeface="Noyh A"/>
                <a:cs typeface="Noyh A"/>
                <a:sym typeface="Noyh A"/>
              </a:rPr>
              <a:t> Setiap frame data (paket) yang melewati trunk port diberi tag VLAN ID, agar switch tujuan tahu paket itu milik VLAN mana.</a:t>
            </a:r>
          </a:p>
          <a:p>
            <a:pPr algn="just" marL="556979" indent="-278489" lvl="1">
              <a:lnSpc>
                <a:spcPts val="3611"/>
              </a:lnSpc>
              <a:buFont typeface="Arial"/>
              <a:buChar char="•"/>
            </a:pPr>
          </a:p>
        </p:txBody>
      </p:sp>
    </p:spTree>
  </p:cSld>
  <p:clrMapOvr>
    <a:masterClrMapping/>
  </p:clrMapOvr>
  <p:transition spd="fast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136" r="0" b="-444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276315" y="876702"/>
            <a:ext cx="13031596" cy="1609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261"/>
              </a:lnSpc>
            </a:pPr>
            <a:r>
              <a:rPr lang="en-US" sz="11904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TUJUAN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74128" y="-138934"/>
            <a:ext cx="4542321" cy="3440808"/>
          </a:xfrm>
          <a:custGeom>
            <a:avLst/>
            <a:gdLst/>
            <a:ahLst/>
            <a:cxnLst/>
            <a:rect r="r" b="b" t="t" l="l"/>
            <a:pathLst>
              <a:path h="3440808" w="4542321">
                <a:moveTo>
                  <a:pt x="0" y="0"/>
                </a:moveTo>
                <a:lnTo>
                  <a:pt x="4542321" y="0"/>
                </a:lnTo>
                <a:lnTo>
                  <a:pt x="4542321" y="3440809"/>
                </a:lnTo>
                <a:lnTo>
                  <a:pt x="0" y="34408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792113" y="5527784"/>
            <a:ext cx="5636712" cy="5143500"/>
          </a:xfrm>
          <a:custGeom>
            <a:avLst/>
            <a:gdLst/>
            <a:ahLst/>
            <a:cxnLst/>
            <a:rect r="r" b="b" t="t" l="l"/>
            <a:pathLst>
              <a:path h="5143500" w="5636712">
                <a:moveTo>
                  <a:pt x="0" y="0"/>
                </a:moveTo>
                <a:lnTo>
                  <a:pt x="5636712" y="0"/>
                </a:lnTo>
                <a:lnTo>
                  <a:pt x="5636712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610469" y="-363883"/>
            <a:ext cx="2677531" cy="3665758"/>
          </a:xfrm>
          <a:custGeom>
            <a:avLst/>
            <a:gdLst/>
            <a:ahLst/>
            <a:cxnLst/>
            <a:rect r="r" b="b" t="t" l="l"/>
            <a:pathLst>
              <a:path h="3665758" w="2677531">
                <a:moveTo>
                  <a:pt x="0" y="0"/>
                </a:moveTo>
                <a:lnTo>
                  <a:pt x="2677531" y="0"/>
                </a:lnTo>
                <a:lnTo>
                  <a:pt x="2677531" y="3665758"/>
                </a:lnTo>
                <a:lnTo>
                  <a:pt x="0" y="36657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45288" y="3651614"/>
            <a:ext cx="13031596" cy="4447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96"/>
              </a:lnSpc>
            </a:pPr>
            <a:r>
              <a:rPr lang="en-US" sz="3200">
                <a:solidFill>
                  <a:srgbClr val="4B3722"/>
                </a:solidFill>
                <a:latin typeface="Bloom Skirt"/>
                <a:ea typeface="Bloom Skirt"/>
                <a:cs typeface="Bloom Skirt"/>
                <a:sym typeface="Bloom Skirt"/>
              </a:rPr>
              <a:t>🛡️ </a:t>
            </a:r>
            <a:r>
              <a:rPr lang="en-US" sz="32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1. Meningkatkan Keamanan Jaringan</a:t>
            </a:r>
          </a:p>
          <a:p>
            <a:pPr algn="l" marL="690881" indent="-345440" lvl="1">
              <a:lnSpc>
                <a:spcPts val="3296"/>
              </a:lnSpc>
              <a:buFont typeface="Arial"/>
              <a:buChar char="•"/>
            </a:pPr>
            <a:r>
              <a:rPr lang="en-US" sz="32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Dengan VLAN, setiap kelompok pengguna (misalnya admin, guru, siswa) dapat dipisahkan secara logis.</a:t>
            </a:r>
          </a:p>
          <a:p>
            <a:pPr algn="l" marL="690881" indent="-345440" lvl="1">
              <a:lnSpc>
                <a:spcPts val="3296"/>
              </a:lnSpc>
              <a:buFont typeface="Arial"/>
              <a:buChar char="•"/>
            </a:pPr>
            <a:r>
              <a:rPr lang="en-US" sz="32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Komputer antar VLAN tidak dapat saling berkomunikasi langsung, kecuali diizinkan melalui router.</a:t>
            </a:r>
          </a:p>
          <a:p>
            <a:pPr algn="l" marL="690881" indent="-345440" lvl="1">
              <a:lnSpc>
                <a:spcPts val="3296"/>
              </a:lnSpc>
              <a:buFont typeface="Arial"/>
              <a:buChar char="•"/>
            </a:pPr>
            <a:r>
              <a:rPr lang="en-US" sz="32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Hal ini mencegah akses data tidak sah antar bagian jaringan.</a:t>
            </a:r>
          </a:p>
          <a:p>
            <a:pPr algn="l">
              <a:lnSpc>
                <a:spcPts val="3296"/>
              </a:lnSpc>
            </a:pPr>
            <a:r>
              <a:rPr lang="en-US" sz="32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Contoh:</a:t>
            </a:r>
          </a:p>
          <a:p>
            <a:pPr algn="l">
              <a:lnSpc>
                <a:spcPts val="3296"/>
              </a:lnSpc>
            </a:pPr>
            <a:r>
              <a:rPr lang="en-US" sz="3200">
                <a:solidFill>
                  <a:srgbClr val="251866"/>
                </a:solidFill>
                <a:latin typeface="Bloom Skirt"/>
                <a:ea typeface="Bloom Skirt"/>
                <a:cs typeface="Bloom Skirt"/>
                <a:sym typeface="Bloom Skirt"/>
              </a:rPr>
              <a:t> Siswa tidak bisa mengakses data server guru karena berada di VLAN yang berbeda.</a:t>
            </a:r>
          </a:p>
          <a:p>
            <a:pPr algn="l">
              <a:lnSpc>
                <a:spcPts val="5767"/>
              </a:lnSpc>
            </a:pPr>
          </a:p>
        </p:txBody>
      </p:sp>
    </p:spTree>
  </p:cSld>
  <p:clrMapOvr>
    <a:masterClrMapping/>
  </p:clrMapOvr>
  <p:transition spd="fast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DAG1027o0DU</dc:identifier>
  <dcterms:modified xsi:type="dcterms:W3CDTF">2011-08-01T06:04:30Z</dcterms:modified>
  <cp:revision>1</cp:revision>
  <dc:title>tugas ppt vlan kana dan miptah</dc:title>
</cp:coreProperties>
</file>

<file path=docProps/thumbnail.jpeg>
</file>